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9" r:id="rId4"/>
    <p:sldId id="261" r:id="rId5"/>
    <p:sldId id="262" r:id="rId6"/>
    <p:sldId id="264" r:id="rId7"/>
    <p:sldId id="263" r:id="rId8"/>
    <p:sldId id="266" r:id="rId9"/>
    <p:sldId id="267" r:id="rId10"/>
    <p:sldId id="268" r:id="rId11"/>
    <p:sldId id="269" r:id="rId12"/>
    <p:sldId id="271" r:id="rId13"/>
    <p:sldId id="273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D2D9"/>
    <a:srgbClr val="FFFFFF"/>
    <a:srgbClr val="FF8CDC"/>
    <a:srgbClr val="C0D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11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40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37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911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69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31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666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52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36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39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6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D2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522AFC3-81FF-AB48-9AD5-11A5A68CB88D}" type="datetimeFigureOut">
              <a:rPr lang="de-DE" smtClean="0"/>
              <a:t>05.11.22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4445C67-3ECC-604F-9C69-BEE0DB4256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25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7.m4a"/><Relationship Id="rId7" Type="http://schemas.openxmlformats.org/officeDocument/2006/relationships/image" Target="../media/image6.sv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8.m4a"/><Relationship Id="rId7" Type="http://schemas.openxmlformats.org/officeDocument/2006/relationships/image" Target="../media/image6.svg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9.m4a"/><Relationship Id="rId7" Type="http://schemas.openxmlformats.org/officeDocument/2006/relationships/image" Target="../media/image6.sv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10.m4a"/><Relationship Id="rId7" Type="http://schemas.openxmlformats.org/officeDocument/2006/relationships/image" Target="../media/image6.svg"/><Relationship Id="rId2" Type="http://schemas.microsoft.com/office/2007/relationships/media" Target="../media/media10.m4a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1.m4a"/><Relationship Id="rId7" Type="http://schemas.openxmlformats.org/officeDocument/2006/relationships/image" Target="../media/image13.svg"/><Relationship Id="rId2" Type="http://schemas.microsoft.com/office/2007/relationships/media" Target="../media/media11.m4a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2.m4a"/><Relationship Id="rId7" Type="http://schemas.openxmlformats.org/officeDocument/2006/relationships/image" Target="../media/image13.svg"/><Relationship Id="rId2" Type="http://schemas.microsoft.com/office/2007/relationships/media" Target="../media/media12.m4a"/><Relationship Id="rId1" Type="http://schemas.openxmlformats.org/officeDocument/2006/relationships/tags" Target="../tags/tag10.xml"/><Relationship Id="rId6" Type="http://schemas.openxmlformats.org/officeDocument/2006/relationships/image" Target="../media/image12.png"/><Relationship Id="rId11" Type="http://schemas.openxmlformats.org/officeDocument/2006/relationships/image" Target="../media/image1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de.academic.ru/pictures/dewiki/51/300px-diagram_human_cell_nucleus.svg.png" TargetMode="Externa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s://flexikon.doccheck.com/de/Zellkern" TargetMode="External"/><Relationship Id="rId5" Type="http://schemas.openxmlformats.org/officeDocument/2006/relationships/hyperlink" Target="https://studyflix.de/biologie/zellkern-1808" TargetMode="External"/><Relationship Id="rId4" Type="http://schemas.openxmlformats.org/officeDocument/2006/relationships/hyperlink" Target="https://s3-us-west-2.amazonaws.com/courses-images-archive-read-only/wp-content/uploads/sites/18/2014/07/19180937/0318_Nucleus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AE1A7-CC79-9367-BB0B-DE8D528BCE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>
                <a:solidFill>
                  <a:srgbClr val="B1D2D9"/>
                </a:solidFill>
              </a:rPr>
              <a:t>Der Zellkern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E24806-9923-B1A4-B38D-F1F9350A97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>
                <a:solidFill>
                  <a:srgbClr val="B1D2D9"/>
                </a:solidFill>
              </a:rPr>
              <a:t>Von Charlotte Kollmeyer und Lele Meynert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E435A4A9-9FAE-BCF6-7AA6-E7AD072D05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78">
        <p:fade/>
      </p:transition>
    </mc:Choice>
    <mc:Fallback xmlns="">
      <p:transition spd="med" advTm="23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2C85E741-3646-AEB3-4826-E7B8E1B06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32" y="1001889"/>
            <a:ext cx="5013061" cy="5013061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DB20838-AC41-2505-94BD-43EF29D03752}"/>
              </a:ext>
            </a:extLst>
          </p:cNvPr>
          <p:cNvSpPr txBox="1"/>
          <p:nvPr/>
        </p:nvSpPr>
        <p:spPr>
          <a:xfrm>
            <a:off x="5731933" y="350841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3600"/>
              <a:t>=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F016AE1-0A94-3613-0AF2-11A4EBB0E9F5}"/>
              </a:ext>
            </a:extLst>
          </p:cNvPr>
          <p:cNvSpPr txBox="1"/>
          <p:nvPr/>
        </p:nvSpPr>
        <p:spPr>
          <a:xfrm>
            <a:off x="852995" y="1411111"/>
            <a:ext cx="1370298" cy="46881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de-DE" sz="2400"/>
              <a:t>Rathaus</a:t>
            </a: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4B50358F-2EE6-D489-69FF-9871E77DE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464" y="2774878"/>
            <a:ext cx="3914530" cy="275974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1EA5E95-73B5-A8EF-BED9-F83EE360DFDA}"/>
              </a:ext>
            </a:extLst>
          </p:cNvPr>
          <p:cNvSpPr/>
          <p:nvPr/>
        </p:nvSpPr>
        <p:spPr>
          <a:xfrm flipH="1" flipV="1">
            <a:off x="8056219" y="3117272"/>
            <a:ext cx="1745782" cy="889695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2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9DF94D8-F88E-5158-474C-679E98DDD220}"/>
              </a:ext>
            </a:extLst>
          </p:cNvPr>
          <p:cNvSpPr/>
          <p:nvPr/>
        </p:nvSpPr>
        <p:spPr>
          <a:xfrm>
            <a:off x="10006148" y="2261073"/>
            <a:ext cx="1245327" cy="5138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/>
              <a:t>Zellkern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1C9A249-FBCF-3593-B780-E11E6C427519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9222377" y="2517976"/>
            <a:ext cx="783771" cy="739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5EDEDBC8-7F3E-1443-7606-5EE4FE65F6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321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123">
        <p:fade/>
      </p:transition>
    </mc:Choice>
    <mc:Fallback xmlns="">
      <p:transition spd="med" advTm="17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5" grpId="0"/>
      <p:bldP spid="11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10">
            <a:extLst>
              <a:ext uri="{FF2B5EF4-FFF2-40B4-BE49-F238E27FC236}">
                <a16:creationId xmlns:a16="http://schemas.microsoft.com/office/drawing/2014/main" id="{4B50358F-2EE6-D489-69FF-9871E77DE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558" y="631248"/>
            <a:ext cx="7936883" cy="559550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D19D6ED-A8DA-B5FD-D6C7-51D3C5F1BA57}"/>
              </a:ext>
            </a:extLst>
          </p:cNvPr>
          <p:cNvSpPr txBox="1"/>
          <p:nvPr/>
        </p:nvSpPr>
        <p:spPr>
          <a:xfrm>
            <a:off x="9372599" y="778933"/>
            <a:ext cx="219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800" err="1"/>
              <a:t>Cytoplamsa</a:t>
            </a:r>
            <a:endParaRPr lang="de-DE" sz="280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8529AB30-E96C-7B03-8C77-DB7FE4BBC022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8552093" y="1040543"/>
            <a:ext cx="820506" cy="621690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CDA19F5-BC93-83AD-DBA2-97A696A52FFD}"/>
              </a:ext>
            </a:extLst>
          </p:cNvPr>
          <p:cNvSpPr/>
          <p:nvPr/>
        </p:nvSpPr>
        <p:spPr>
          <a:xfrm>
            <a:off x="2390270" y="631248"/>
            <a:ext cx="7450426" cy="5258737"/>
          </a:xfrm>
          <a:prstGeom prst="ellipse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4931FF-4EA0-113D-7BF6-043BC8C40504}"/>
              </a:ext>
            </a:extLst>
          </p:cNvPr>
          <p:cNvSpPr/>
          <p:nvPr/>
        </p:nvSpPr>
        <p:spPr>
          <a:xfrm>
            <a:off x="4915837" y="1435698"/>
            <a:ext cx="2944413" cy="2164323"/>
          </a:xfrm>
          <a:prstGeom prst="ellipse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9CD4C35-0556-455E-10C7-878675B8A10B}"/>
              </a:ext>
            </a:extLst>
          </p:cNvPr>
          <p:cNvSpPr txBox="1"/>
          <p:nvPr/>
        </p:nvSpPr>
        <p:spPr>
          <a:xfrm>
            <a:off x="5870385" y="236040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4000"/>
              <a:t>10%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9A3BA28-08EC-EC66-50F9-9190B5E3CB80}"/>
              </a:ext>
            </a:extLst>
          </p:cNvPr>
          <p:cNvSpPr txBox="1"/>
          <p:nvPr/>
        </p:nvSpPr>
        <p:spPr>
          <a:xfrm>
            <a:off x="5473644" y="4652861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4400"/>
              <a:t>90%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47DAC9E1-E044-5D82-4CEA-67A07D1CB83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9031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692">
        <p159:morph option="byObject"/>
      </p:transition>
    </mc:Choice>
    <mc:Fallback xmlns="">
      <p:transition spd="slow" advTm="96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14" grpId="0" animBg="1"/>
      <p:bldP spid="13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10">
            <a:extLst>
              <a:ext uri="{FF2B5EF4-FFF2-40B4-BE49-F238E27FC236}">
                <a16:creationId xmlns:a16="http://schemas.microsoft.com/office/drawing/2014/main" id="{4B50358F-2EE6-D489-69FF-9871E77DE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558" y="631248"/>
            <a:ext cx="7936883" cy="559550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D19D6ED-A8DA-B5FD-D6C7-51D3C5F1BA57}"/>
              </a:ext>
            </a:extLst>
          </p:cNvPr>
          <p:cNvSpPr txBox="1"/>
          <p:nvPr/>
        </p:nvSpPr>
        <p:spPr>
          <a:xfrm>
            <a:off x="9372599" y="778933"/>
            <a:ext cx="219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800" err="1"/>
              <a:t>Cytoplamsa</a:t>
            </a:r>
            <a:endParaRPr lang="de-DE" sz="280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8529AB30-E96C-7B03-8C77-DB7FE4BBC022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8552093" y="1040543"/>
            <a:ext cx="820506" cy="621690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CDA19F5-BC93-83AD-DBA2-97A696A52FFD}"/>
              </a:ext>
            </a:extLst>
          </p:cNvPr>
          <p:cNvSpPr/>
          <p:nvPr/>
        </p:nvSpPr>
        <p:spPr>
          <a:xfrm>
            <a:off x="2390270" y="631248"/>
            <a:ext cx="7450426" cy="5258737"/>
          </a:xfrm>
          <a:prstGeom prst="ellipse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4931FF-4EA0-113D-7BF6-043BC8C40504}"/>
              </a:ext>
            </a:extLst>
          </p:cNvPr>
          <p:cNvSpPr/>
          <p:nvPr/>
        </p:nvSpPr>
        <p:spPr>
          <a:xfrm>
            <a:off x="4915837" y="1435698"/>
            <a:ext cx="2944413" cy="2164323"/>
          </a:xfrm>
          <a:prstGeom prst="ellipse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9CD4C35-0556-455E-10C7-878675B8A10B}"/>
              </a:ext>
            </a:extLst>
          </p:cNvPr>
          <p:cNvSpPr txBox="1"/>
          <p:nvPr/>
        </p:nvSpPr>
        <p:spPr>
          <a:xfrm>
            <a:off x="5870385" y="236040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4000"/>
              <a:t>10%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9A3BA28-08EC-EC66-50F9-9190B5E3CB80}"/>
              </a:ext>
            </a:extLst>
          </p:cNvPr>
          <p:cNvSpPr txBox="1"/>
          <p:nvPr/>
        </p:nvSpPr>
        <p:spPr>
          <a:xfrm>
            <a:off x="5473644" y="4652861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4400"/>
              <a:t>90%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998" y="821439"/>
            <a:ext cx="3259100" cy="330500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BCC0E49-B836-CC27-FAB3-3F7DF6E2BB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684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4"/>
    </mc:Choice>
    <mc:Fallback xmlns="">
      <p:transition spd="slow" advTm="3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B3DBE32-EC62-E1D9-C7D0-BAECC1688E05}"/>
              </a:ext>
            </a:extLst>
          </p:cNvPr>
          <p:cNvSpPr txBox="1"/>
          <p:nvPr/>
        </p:nvSpPr>
        <p:spPr>
          <a:xfrm>
            <a:off x="651933" y="623709"/>
            <a:ext cx="34261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4400"/>
              <a:t>Zellkern - </a:t>
            </a:r>
            <a:r>
              <a:rPr lang="de-DE" sz="4400" err="1"/>
              <a:t>Nucleus</a:t>
            </a:r>
            <a:endParaRPr lang="de-DE" sz="4400"/>
          </a:p>
        </p:txBody>
      </p:sp>
      <p:sp>
        <p:nvSpPr>
          <p:cNvPr id="6" name="Geschweifte Klammer rechts 5">
            <a:extLst>
              <a:ext uri="{FF2B5EF4-FFF2-40B4-BE49-F238E27FC236}">
                <a16:creationId xmlns:a16="http://schemas.microsoft.com/office/drawing/2014/main" id="{853AD195-10C7-7FA7-40A2-C05C7067DCDC}"/>
              </a:ext>
            </a:extLst>
          </p:cNvPr>
          <p:cNvSpPr/>
          <p:nvPr/>
        </p:nvSpPr>
        <p:spPr>
          <a:xfrm>
            <a:off x="7821188" y="839246"/>
            <a:ext cx="1986733" cy="5322140"/>
          </a:xfrm>
          <a:prstGeom prst="rightBrace">
            <a:avLst>
              <a:gd name="adj1" fmla="val 0"/>
              <a:gd name="adj2" fmla="val 4967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6D648D5-4E86-902F-DF35-82EA3234AB3F}"/>
              </a:ext>
            </a:extLst>
          </p:cNvPr>
          <p:cNvSpPr txBox="1"/>
          <p:nvPr/>
        </p:nvSpPr>
        <p:spPr>
          <a:xfrm>
            <a:off x="9908823" y="3315650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de-DE" b="1"/>
              <a:t>3 – 15 </a:t>
            </a:r>
            <a:r>
              <a:rPr lang="de-DE" b="1" i="0" u="none" strike="noStrike">
                <a:effectLst/>
              </a:rPr>
              <a:t>µm</a:t>
            </a:r>
            <a:endParaRPr lang="de-DE" b="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DE5EC12-E89E-08B8-EDCB-4B1EBF3E9AD3}"/>
              </a:ext>
            </a:extLst>
          </p:cNvPr>
          <p:cNvSpPr txBox="1"/>
          <p:nvPr/>
        </p:nvSpPr>
        <p:spPr>
          <a:xfrm>
            <a:off x="457150" y="3684982"/>
            <a:ext cx="230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3600" err="1"/>
              <a:t>Nucleolus</a:t>
            </a:r>
            <a:endParaRPr lang="de-DE" sz="360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24A9B7C-09A3-597D-BE42-EA43D912437F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2759276" y="2864556"/>
            <a:ext cx="2391280" cy="1143592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8CF182C-398A-1609-FE38-953BB242DF3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713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729">
        <p159:morph option="byObject"/>
      </p:transition>
    </mc:Choice>
    <mc:Fallback xmlns="">
      <p:transition spd="slow" advTm="15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6" grpId="0" animBg="1"/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490180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7" descr="Lupe Silhouette">
            <a:extLst>
              <a:ext uri="{FF2B5EF4-FFF2-40B4-BE49-F238E27FC236}">
                <a16:creationId xmlns:a16="http://schemas.microsoft.com/office/drawing/2014/main" id="{205C9685-9C30-6DAF-037B-62EE229A0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265748" y="6993483"/>
            <a:ext cx="5211638" cy="521163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C216E70-A852-36ED-5DC6-74D096CF24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36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51">
        <p159:morph option="byObject"/>
      </p:transition>
    </mc:Choice>
    <mc:Fallback xmlns="">
      <p:transition spd="slow" advTm="30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490180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7" descr="Lupe Silhouette">
            <a:extLst>
              <a:ext uri="{FF2B5EF4-FFF2-40B4-BE49-F238E27FC236}">
                <a16:creationId xmlns:a16="http://schemas.microsoft.com/office/drawing/2014/main" id="{205C9685-9C30-6DAF-037B-62EE229A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140993" y="823181"/>
            <a:ext cx="5211638" cy="5211638"/>
          </a:xfrm>
          <a:prstGeom prst="rect">
            <a:avLst/>
          </a:prstGeom>
        </p:spPr>
      </p:pic>
      <p:pic>
        <p:nvPicPr>
          <p:cNvPr id="10" name="Grafik 11">
            <a:extLst>
              <a:ext uri="{FF2B5EF4-FFF2-40B4-BE49-F238E27FC236}">
                <a16:creationId xmlns:a16="http://schemas.microsoft.com/office/drawing/2014/main" id="{BCCA61AE-2DCD-AF8E-67D1-12CBDFC0B8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8" t="27119" r="45745" b="43658"/>
          <a:stretch/>
        </p:blipFill>
        <p:spPr>
          <a:xfrm>
            <a:off x="3443111" y="1239407"/>
            <a:ext cx="3724922" cy="3473703"/>
          </a:xfrm>
          <a:prstGeom prst="rect">
            <a:avLst/>
          </a:prstGeom>
        </p:spPr>
      </p:pic>
      <p:sp>
        <p:nvSpPr>
          <p:cNvPr id="2" name="Geschweifte Klammer rechts 1">
            <a:extLst>
              <a:ext uri="{FF2B5EF4-FFF2-40B4-BE49-F238E27FC236}">
                <a16:creationId xmlns:a16="http://schemas.microsoft.com/office/drawing/2014/main" id="{F679BF66-9DD2-AFF4-9EE7-099C011329E4}"/>
              </a:ext>
            </a:extLst>
          </p:cNvPr>
          <p:cNvSpPr/>
          <p:nvPr/>
        </p:nvSpPr>
        <p:spPr>
          <a:xfrm>
            <a:off x="6751394" y="1359263"/>
            <a:ext cx="514685" cy="3233990"/>
          </a:xfrm>
          <a:prstGeom prst="rightBrace">
            <a:avLst>
              <a:gd name="adj1" fmla="val 0"/>
              <a:gd name="adj2" fmla="val 4967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678078D-FB25-5E87-5DFF-B44B5F3F8467}"/>
              </a:ext>
            </a:extLst>
          </p:cNvPr>
          <p:cNvSpPr txBox="1"/>
          <p:nvPr/>
        </p:nvSpPr>
        <p:spPr>
          <a:xfrm>
            <a:off x="7364598" y="2791592"/>
            <a:ext cx="1384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/>
              <a:t>2-5</a:t>
            </a:r>
            <a:r>
              <a:rPr lang="de-DE" sz="2400" b="1" i="0" u="none" strike="noStrike">
                <a:effectLst/>
              </a:rPr>
              <a:t> µm</a:t>
            </a:r>
            <a:endParaRPr lang="de-DE" sz="240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D1936AF-E727-D70C-5AB1-EE8BF071DD49}"/>
              </a:ext>
            </a:extLst>
          </p:cNvPr>
          <p:cNvSpPr txBox="1"/>
          <p:nvPr/>
        </p:nvSpPr>
        <p:spPr>
          <a:xfrm>
            <a:off x="593100" y="571609"/>
            <a:ext cx="2665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/>
              <a:t>Nucleolus - Kernkörperchen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97EAC8A-DC19-AE1D-1B24-53CCECCA86E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759"/>
          <a:stretch/>
        </p:blipFill>
        <p:spPr>
          <a:xfrm>
            <a:off x="4127638" y="2087231"/>
            <a:ext cx="2355867" cy="1538026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B4ADD76-89FC-44C7-40B0-802F25455A06}"/>
              </a:ext>
            </a:extLst>
          </p:cNvPr>
          <p:cNvSpPr/>
          <p:nvPr/>
        </p:nvSpPr>
        <p:spPr>
          <a:xfrm>
            <a:off x="4627418" y="2791591"/>
            <a:ext cx="861409" cy="769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5577AD6-AE58-3BCD-21AF-1EB040398553}"/>
              </a:ext>
            </a:extLst>
          </p:cNvPr>
          <p:cNvSpPr txBox="1"/>
          <p:nvPr/>
        </p:nvSpPr>
        <p:spPr>
          <a:xfrm>
            <a:off x="1208405" y="3634371"/>
            <a:ext cx="1577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pars fibrosa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6B6CC47-E6C9-04A6-2B2F-8C6D450DF180}"/>
              </a:ext>
            </a:extLst>
          </p:cNvPr>
          <p:cNvCxnSpPr>
            <a:cxnSpLocks/>
          </p:cNvCxnSpPr>
          <p:nvPr/>
        </p:nvCxnSpPr>
        <p:spPr>
          <a:xfrm flipV="1">
            <a:off x="2453734" y="3253257"/>
            <a:ext cx="2102505" cy="558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00B72EED-7EC5-88AE-07F7-E5D009E5587D}"/>
              </a:ext>
            </a:extLst>
          </p:cNvPr>
          <p:cNvSpPr/>
          <p:nvPr/>
        </p:nvSpPr>
        <p:spPr>
          <a:xfrm>
            <a:off x="4996873" y="2225964"/>
            <a:ext cx="861409" cy="76901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C72E8855-401A-4874-58AF-96797DE48B91}"/>
              </a:ext>
            </a:extLst>
          </p:cNvPr>
          <p:cNvCxnSpPr>
            <a:cxnSpLocks/>
          </p:cNvCxnSpPr>
          <p:nvPr/>
        </p:nvCxnSpPr>
        <p:spPr>
          <a:xfrm>
            <a:off x="2762657" y="2534288"/>
            <a:ext cx="2136170" cy="2928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260D6561-B8E8-31C1-3B66-76DC68CF8E72}"/>
              </a:ext>
            </a:extLst>
          </p:cNvPr>
          <p:cNvSpPr txBox="1"/>
          <p:nvPr/>
        </p:nvSpPr>
        <p:spPr>
          <a:xfrm>
            <a:off x="1199817" y="2348897"/>
            <a:ext cx="1577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solidFill>
                  <a:srgbClr val="00B0F0"/>
                </a:solidFill>
              </a:rPr>
              <a:t>pars </a:t>
            </a:r>
            <a:r>
              <a:rPr lang="de-DE" err="1">
                <a:solidFill>
                  <a:srgbClr val="00B0F0"/>
                </a:solidFill>
              </a:rPr>
              <a:t>granulosa</a:t>
            </a:r>
            <a:endParaRPr lang="de-DE">
              <a:solidFill>
                <a:srgbClr val="00B0F0"/>
              </a:solidFill>
            </a:endParaRPr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CC03A61F-A839-14BF-0829-0B20A74375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6952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720">
        <p159:morph option="byObject"/>
      </p:transition>
    </mc:Choice>
    <mc:Fallback xmlns="">
      <p:transition spd="slow" advTm="517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" grpId="0" animBg="1"/>
      <p:bldP spid="3" grpId="0"/>
      <p:bldP spid="6" grpId="0"/>
      <p:bldP spid="8" grpId="0" animBg="1"/>
      <p:bldP spid="9" grpId="0"/>
      <p:bldP spid="16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490180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7" descr="Lupe Silhouette">
            <a:extLst>
              <a:ext uri="{FF2B5EF4-FFF2-40B4-BE49-F238E27FC236}">
                <a16:creationId xmlns:a16="http://schemas.microsoft.com/office/drawing/2014/main" id="{205C9685-9C30-6DAF-037B-62EE229A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140993" y="823181"/>
            <a:ext cx="5211638" cy="5211638"/>
          </a:xfrm>
          <a:prstGeom prst="rect">
            <a:avLst/>
          </a:prstGeom>
        </p:spPr>
      </p:pic>
      <p:pic>
        <p:nvPicPr>
          <p:cNvPr id="10" name="Grafik 11">
            <a:extLst>
              <a:ext uri="{FF2B5EF4-FFF2-40B4-BE49-F238E27FC236}">
                <a16:creationId xmlns:a16="http://schemas.microsoft.com/office/drawing/2014/main" id="{BCCA61AE-2DCD-AF8E-67D1-12CBDFC0B8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8" t="27119" r="45745" b="43658"/>
          <a:stretch/>
        </p:blipFill>
        <p:spPr>
          <a:xfrm>
            <a:off x="3443111" y="1239407"/>
            <a:ext cx="3724922" cy="3473703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68094ADF-CC7B-865F-84C3-AFFAEA2E1F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4380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14">
        <p159:morph option="byObject"/>
      </p:transition>
    </mc:Choice>
    <mc:Fallback xmlns="">
      <p:transition spd="slow" advTm="32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490180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7" descr="Lupe Silhouette">
            <a:extLst>
              <a:ext uri="{FF2B5EF4-FFF2-40B4-BE49-F238E27FC236}">
                <a16:creationId xmlns:a16="http://schemas.microsoft.com/office/drawing/2014/main" id="{205C9685-9C30-6DAF-037B-62EE229A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3895062" y="1102009"/>
            <a:ext cx="4653982" cy="4653982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40D4F346-C690-22E9-566E-1AC6E8A3977C}"/>
              </a:ext>
            </a:extLst>
          </p:cNvPr>
          <p:cNvSpPr/>
          <p:nvPr/>
        </p:nvSpPr>
        <p:spPr>
          <a:xfrm>
            <a:off x="5429859" y="1644072"/>
            <a:ext cx="2615014" cy="2613891"/>
          </a:xfrm>
          <a:prstGeom prst="ellipse">
            <a:avLst/>
          </a:prstGeom>
          <a:blipFill dpi="0" rotWithShape="1">
            <a:blip r:embed="rId8">
              <a:alphaModFix amt="9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6A6987F-F345-F7A2-E15D-2C06CA7FF1F9}"/>
              </a:ext>
            </a:extLst>
          </p:cNvPr>
          <p:cNvSpPr txBox="1"/>
          <p:nvPr/>
        </p:nvSpPr>
        <p:spPr>
          <a:xfrm>
            <a:off x="1002385" y="778843"/>
            <a:ext cx="2739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/>
              <a:t>Chromatin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0BC75F4-ADA1-B0CF-E5D0-08FDB0B1B054}"/>
              </a:ext>
            </a:extLst>
          </p:cNvPr>
          <p:cNvCxnSpPr/>
          <p:nvPr/>
        </p:nvCxnSpPr>
        <p:spPr>
          <a:xfrm>
            <a:off x="3235569" y="1172308"/>
            <a:ext cx="3305908" cy="16334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F04E6D1B-7DD4-8AA4-3CA7-E39CAD505E5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267" t="-1143" r="34757" b="33279"/>
          <a:stretch/>
        </p:blipFill>
        <p:spPr>
          <a:xfrm>
            <a:off x="6389689" y="3080328"/>
            <a:ext cx="1081820" cy="90303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EFB4EE8E-8534-2F53-E783-B83B445E9F54}"/>
              </a:ext>
            </a:extLst>
          </p:cNvPr>
          <p:cNvSpPr txBox="1"/>
          <p:nvPr/>
        </p:nvSpPr>
        <p:spPr>
          <a:xfrm>
            <a:off x="9106700" y="4762362"/>
            <a:ext cx="2274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Chromosom</a:t>
            </a:r>
          </a:p>
          <a:p>
            <a:r>
              <a:rPr lang="de-DE"/>
              <a:t>-&gt; mit genetischer Information der Zelle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0C0EE618-19D7-0BFD-964C-A6AA669ACDC6}"/>
              </a:ext>
            </a:extLst>
          </p:cNvPr>
          <p:cNvCxnSpPr>
            <a:cxnSpLocks/>
          </p:cNvCxnSpPr>
          <p:nvPr/>
        </p:nvCxnSpPr>
        <p:spPr>
          <a:xfrm>
            <a:off x="7330831" y="3767015"/>
            <a:ext cx="1775869" cy="11566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3AB94EBE-99A6-7272-1008-69B9786877E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6273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277">
        <p159:morph option="byObject"/>
      </p:transition>
    </mc:Choice>
    <mc:Fallback xmlns="">
      <p:transition spd="slow" advTm="222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 animBg="1"/>
      <p:bldP spid="9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523159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7" descr="Lupe Silhouette">
            <a:extLst>
              <a:ext uri="{FF2B5EF4-FFF2-40B4-BE49-F238E27FC236}">
                <a16:creationId xmlns:a16="http://schemas.microsoft.com/office/drawing/2014/main" id="{205C9685-9C30-6DAF-037B-62EE229A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3288700" y="2499974"/>
            <a:ext cx="4072763" cy="407276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E4638D4-40DA-A036-7474-5B9C1C44E171}"/>
              </a:ext>
            </a:extLst>
          </p:cNvPr>
          <p:cNvSpPr/>
          <p:nvPr/>
        </p:nvSpPr>
        <p:spPr>
          <a:xfrm>
            <a:off x="4621232" y="2962030"/>
            <a:ext cx="2284599" cy="2305539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ED941C1-69FF-FD03-857B-AA380A96FB86}"/>
              </a:ext>
            </a:extLst>
          </p:cNvPr>
          <p:cNvCxnSpPr/>
          <p:nvPr/>
        </p:nvCxnSpPr>
        <p:spPr>
          <a:xfrm>
            <a:off x="2696308" y="2868246"/>
            <a:ext cx="2628773" cy="105507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6D10409B-BDF9-FCEF-79DA-8D1B2399D69B}"/>
              </a:ext>
            </a:extLst>
          </p:cNvPr>
          <p:cNvSpPr txBox="1"/>
          <p:nvPr/>
        </p:nvSpPr>
        <p:spPr>
          <a:xfrm>
            <a:off x="1115558" y="2499974"/>
            <a:ext cx="1769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/>
              <a:t>Kernhülle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DD8F0B03-AA6D-ED0C-2572-97282DB55902}"/>
              </a:ext>
            </a:extLst>
          </p:cNvPr>
          <p:cNvCxnSpPr/>
          <p:nvPr/>
        </p:nvCxnSpPr>
        <p:spPr>
          <a:xfrm flipH="1">
            <a:off x="6236677" y="1946031"/>
            <a:ext cx="2498120" cy="197729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FB932721-6977-F7F9-B344-DDFC02831DCA}"/>
              </a:ext>
            </a:extLst>
          </p:cNvPr>
          <p:cNvCxnSpPr>
            <a:cxnSpLocks/>
          </p:cNvCxnSpPr>
          <p:nvPr/>
        </p:nvCxnSpPr>
        <p:spPr>
          <a:xfrm flipH="1" flipV="1">
            <a:off x="6369538" y="4043466"/>
            <a:ext cx="3247193" cy="4928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F9407378-EA40-CB68-865E-AC998481BAFC}"/>
              </a:ext>
            </a:extLst>
          </p:cNvPr>
          <p:cNvSpPr txBox="1"/>
          <p:nvPr/>
        </p:nvSpPr>
        <p:spPr>
          <a:xfrm>
            <a:off x="8764286" y="1656861"/>
            <a:ext cx="167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innere Membran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668B879-C787-FA9D-FEE3-370B9354BF10}"/>
              </a:ext>
            </a:extLst>
          </p:cNvPr>
          <p:cNvSpPr txBox="1"/>
          <p:nvPr/>
        </p:nvSpPr>
        <p:spPr>
          <a:xfrm>
            <a:off x="9685656" y="4213189"/>
            <a:ext cx="167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äußere Membran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0BBA7115-6ACE-7AC1-7D59-C676B94E688B}"/>
              </a:ext>
            </a:extLst>
          </p:cNvPr>
          <p:cNvCxnSpPr>
            <a:cxnSpLocks/>
          </p:cNvCxnSpPr>
          <p:nvPr/>
        </p:nvCxnSpPr>
        <p:spPr>
          <a:xfrm flipV="1">
            <a:off x="2809727" y="4650154"/>
            <a:ext cx="3426950" cy="4142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19C9C02-140A-2775-5DD6-02B58F177168}"/>
              </a:ext>
            </a:extLst>
          </p:cNvPr>
          <p:cNvSpPr txBox="1"/>
          <p:nvPr/>
        </p:nvSpPr>
        <p:spPr>
          <a:xfrm>
            <a:off x="1043542" y="4868767"/>
            <a:ext cx="2730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/>
              <a:t>Kernporen</a:t>
            </a:r>
          </a:p>
          <a:p>
            <a:r>
              <a:rPr lang="de-DE" sz="2400"/>
              <a:t>-&gt; Stoffaustausch</a:t>
            </a:r>
          </a:p>
        </p:txBody>
      </p:sp>
      <p:pic>
        <p:nvPicPr>
          <p:cNvPr id="35" name="Audio 34">
            <a:hlinkClick r:id="" action="ppaction://media"/>
            <a:extLst>
              <a:ext uri="{FF2B5EF4-FFF2-40B4-BE49-F238E27FC236}">
                <a16:creationId xmlns:a16="http://schemas.microsoft.com/office/drawing/2014/main" id="{F0FD6FA3-6147-E781-8C09-A80C847EAC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0492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3229">
        <p159:morph option="byObject"/>
      </p:transition>
    </mc:Choice>
    <mc:Fallback xmlns="">
      <p:transition spd="slow" advTm="232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11" grpId="0" animBg="1"/>
      <p:bldP spid="21" grpId="0"/>
      <p:bldP spid="27" grpId="0"/>
      <p:bldP spid="28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27" y="0"/>
            <a:ext cx="6572545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D7FD4B9-D9AF-846E-EA0F-2090C3CF8466}"/>
              </a:ext>
            </a:extLst>
          </p:cNvPr>
          <p:cNvSpPr/>
          <p:nvPr/>
        </p:nvSpPr>
        <p:spPr>
          <a:xfrm>
            <a:off x="3523159" y="945444"/>
            <a:ext cx="5211638" cy="52116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 descr="Fragezeichen Silhouette">
            <a:extLst>
              <a:ext uri="{FF2B5EF4-FFF2-40B4-BE49-F238E27FC236}">
                <a16:creationId xmlns:a16="http://schemas.microsoft.com/office/drawing/2014/main" id="{12116247-8503-3D54-FE1C-70791F462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52001" y="229085"/>
            <a:ext cx="1956106" cy="1956106"/>
          </a:xfrm>
          <a:prstGeom prst="rect">
            <a:avLst/>
          </a:prstGeom>
        </p:spPr>
      </p:pic>
      <p:pic>
        <p:nvPicPr>
          <p:cNvPr id="19" name="Grafik 18" descr="Schließen Silhouette">
            <a:extLst>
              <a:ext uri="{FF2B5EF4-FFF2-40B4-BE49-F238E27FC236}">
                <a16:creationId xmlns:a16="http://schemas.microsoft.com/office/drawing/2014/main" id="{1BF8BD8D-21E2-62FB-BA41-E590EC6426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75261" y="-291738"/>
            <a:ext cx="7441475" cy="7441475"/>
          </a:xfrm>
          <a:prstGeom prst="rect">
            <a:avLst/>
          </a:prstGeom>
        </p:spPr>
      </p:pic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4E8DBA5B-F770-F842-D45F-934662A9D3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657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22">
        <p159:morph option="byObject"/>
      </p:transition>
    </mc:Choice>
    <mc:Fallback xmlns="">
      <p:transition spd="slow" advTm="70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60EDDEB3-845E-6EB0-C243-5E397E02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732" y="0"/>
            <a:ext cx="6572545" cy="6858000"/>
          </a:xfrm>
          <a:prstGeom prst="rect">
            <a:avLst/>
          </a:prstGeom>
        </p:spPr>
      </p:pic>
      <p:pic>
        <p:nvPicPr>
          <p:cNvPr id="17" name="Grafik 16" descr="Fragezeichen Silhouette">
            <a:extLst>
              <a:ext uri="{FF2B5EF4-FFF2-40B4-BE49-F238E27FC236}">
                <a16:creationId xmlns:a16="http://schemas.microsoft.com/office/drawing/2014/main" id="{12116247-8503-3D54-FE1C-70791F462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52001" y="229085"/>
            <a:ext cx="1956106" cy="1956106"/>
          </a:xfrm>
          <a:prstGeom prst="rect">
            <a:avLst/>
          </a:prstGeom>
        </p:spPr>
      </p:pic>
      <p:pic>
        <p:nvPicPr>
          <p:cNvPr id="19" name="Grafik 18" descr="Schließen Silhouette">
            <a:extLst>
              <a:ext uri="{FF2B5EF4-FFF2-40B4-BE49-F238E27FC236}">
                <a16:creationId xmlns:a16="http://schemas.microsoft.com/office/drawing/2014/main" id="{1BF8BD8D-21E2-62FB-BA41-E590EC6426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629196" y="-169475"/>
            <a:ext cx="7441475" cy="744147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D4C27A4-410B-2C47-AEB6-1C6DB17C4053}"/>
              </a:ext>
            </a:extLst>
          </p:cNvPr>
          <p:cNvSpPr txBox="1"/>
          <p:nvPr/>
        </p:nvSpPr>
        <p:spPr>
          <a:xfrm>
            <a:off x="5938030" y="2766432"/>
            <a:ext cx="879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600"/>
              <a:t>=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4E72825-3FAE-4D0C-E12F-FC9460847C3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142" r="9214"/>
          <a:stretch/>
        </p:blipFill>
        <p:spPr>
          <a:xfrm>
            <a:off x="6812277" y="2342710"/>
            <a:ext cx="4901620" cy="277423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1F524AC-9805-D273-3E1A-B7F64745A9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070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327">
        <p159:morph option="byObject"/>
      </p:transition>
    </mc:Choice>
    <mc:Fallback xmlns="">
      <p:transition spd="slow" advTm="53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8B760-8CCD-7217-B346-A9A176225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49" y="1919695"/>
            <a:ext cx="8572501" cy="3018609"/>
          </a:xfrm>
        </p:spPr>
        <p:txBody>
          <a:bodyPr>
            <a:normAutofit/>
          </a:bodyPr>
          <a:lstStyle/>
          <a:p>
            <a:r>
              <a:rPr lang="de-DE" sz="8000">
                <a:solidFill>
                  <a:srgbClr val="B1D2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fürs Zuhören </a:t>
            </a:r>
            <a:r>
              <a:rPr lang="de-DE" sz="8000">
                <a:solidFill>
                  <a:srgbClr val="B1D2D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de-DE" sz="8000">
              <a:solidFill>
                <a:srgbClr val="B1D2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00AC38E-6F87-3177-0E03-0C5B4F2B7C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4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1"/>
    </mc:Choice>
    <mc:Fallback xmlns="">
      <p:transition spd="slow" advTm="3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94488-C3D0-99CF-2908-44345B181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rgbClr val="B1D2D9"/>
                </a:solidFill>
              </a:rPr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A0A17E-E156-2835-09A4-C07C71BE4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>
                <a:hlinkClick r:id="rId4"/>
              </a:rPr>
              <a:t>https://s3-us-west-2.amazonaws.com/courses-images-archive-read-only/wp-content/uploads/sites/18/2014/07/19180937/0318_Nucleus.jpg</a:t>
            </a:r>
            <a:r>
              <a:rPr lang="de-DE"/>
              <a:t> </a:t>
            </a:r>
          </a:p>
          <a:p>
            <a:r>
              <a:rPr lang="de-DE">
                <a:hlinkClick r:id="rId5"/>
              </a:rPr>
              <a:t>Zellkern· Funktion, Aufbau, Kernkörperchen · [mit Video] (studyflix.de)</a:t>
            </a:r>
            <a:r>
              <a:rPr lang="de-DE"/>
              <a:t> </a:t>
            </a:r>
          </a:p>
          <a:p>
            <a:r>
              <a:rPr lang="de-DE">
                <a:hlinkClick r:id="rId6"/>
              </a:rPr>
              <a:t>Zellkern - DocCheck </a:t>
            </a:r>
            <a:r>
              <a:rPr lang="de-DE" err="1">
                <a:hlinkClick r:id="rId6"/>
              </a:rPr>
              <a:t>Flexikon</a:t>
            </a:r>
            <a:r>
              <a:rPr lang="de-DE"/>
              <a:t> </a:t>
            </a:r>
          </a:p>
          <a:p>
            <a:r>
              <a:rPr lang="de-DE">
                <a:hlinkClick r:id="rId7"/>
              </a:rPr>
              <a:t>https://de.academic.ru/pictures/dewiki/51/300px-diagram_human_cell_nucleus.svg.png</a:t>
            </a:r>
            <a:r>
              <a:rPr lang="de-DE"/>
              <a:t>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7A1761B-E167-9BDF-9C5F-6F192C2399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3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8"/>
    </mc:Choice>
    <mc:Fallback xmlns="">
      <p:transition spd="slow" advTm="1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1.2|0.6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7|4.2|0.9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7|0.9|6.3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1|15|1.1|4.5|1.6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4|0.7|9.2|0.9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2|0.9|6.2|1.3|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4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4"/>
</p:tagLst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0</TotalTime>
  <Application>Microsoft Office PowerPoint</Application>
  <PresentationFormat>Breitbild</PresentationFormat>
  <Slides>14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Basis</vt:lpstr>
      <vt:lpstr>Der Zellkern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fürs Zuhören </vt:lpstr>
      <vt:lpstr>Quellen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Zellkern</dc:title>
  <dc:creator>Lele Meynert</dc:creator>
  <cp:lastModifiedBy>Silja Weber</cp:lastModifiedBy>
  <cp:revision>3</cp:revision>
  <dcterms:created xsi:type="dcterms:W3CDTF">2022-09-02T12:32:07Z</dcterms:created>
  <dcterms:modified xsi:type="dcterms:W3CDTF">2022-11-05T10:57:52Z</dcterms:modified>
</cp:coreProperties>
</file>